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04664"/>
            <a:ext cx="6982544" cy="511256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ПРОФИЛАКТИКА ПРАВОНАРУШЕНИЙ СРЕДИ </a:t>
            </a:r>
            <a:br>
              <a:rPr lang="ru-RU" b="1" i="1" dirty="0" smtClean="0"/>
            </a:br>
            <a:r>
              <a:rPr lang="ru-RU" b="1" i="1" dirty="0" smtClean="0"/>
              <a:t>НЕСОВЕРШЕННОЛЕТНИХ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какой сказке подтверждается право работающего на справедливое вознаграждение? 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84338" y="1524000"/>
            <a:ext cx="3159125" cy="4664075"/>
          </a:xfrm>
          <a:noFill/>
        </p:spPr>
      </p:pic>
      <p:sp>
        <p:nvSpPr>
          <p:cNvPr id="11268" name="Содержимое 3"/>
          <p:cNvSpPr>
            <a:spLocks noGrp="1"/>
          </p:cNvSpPr>
          <p:nvPr>
            <p:ph sz="half" idx="2"/>
          </p:nvPr>
        </p:nvSpPr>
        <p:spPr>
          <a:xfrm>
            <a:off x="6588125" y="1600200"/>
            <a:ext cx="2305050" cy="4525963"/>
          </a:xfrm>
        </p:spPr>
        <p:txBody>
          <a:bodyPr/>
          <a:lstStyle/>
          <a:p>
            <a:pPr eaLnBrk="1" hangingPunct="1"/>
            <a:r>
              <a:rPr lang="ru-RU" i="1" smtClean="0"/>
              <a:t>сказка о попе и его работнике Балде</a:t>
            </a:r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известной сказочной героини нарушено право на отдых и досуг, разумное ограничение рабочего дня?</a:t>
            </a:r>
          </a:p>
        </p:txBody>
      </p:sp>
      <p:sp>
        <p:nvSpPr>
          <p:cNvPr id="12291" name="Текст 7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</p:spPr>
        <p:txBody>
          <a:bodyPr/>
          <a:lstStyle/>
          <a:p>
            <a:pPr marL="63500" eaLnBrk="1" hangingPunct="1"/>
            <a:endParaRPr lang="ru-RU" smtClean="0"/>
          </a:p>
        </p:txBody>
      </p:sp>
      <p:sp>
        <p:nvSpPr>
          <p:cNvPr id="12292" name="Текст 4"/>
          <p:cNvSpPr>
            <a:spLocks noGrp="1"/>
          </p:cNvSpPr>
          <p:nvPr>
            <p:ph type="body" sz="half" idx="3"/>
          </p:nvPr>
        </p:nvSpPr>
        <p:spPr>
          <a:xfrm>
            <a:off x="4664075" y="328613"/>
            <a:ext cx="4022725" cy="639762"/>
          </a:xfrm>
        </p:spPr>
        <p:txBody>
          <a:bodyPr/>
          <a:lstStyle/>
          <a:p>
            <a:pPr marL="63500" eaLnBrk="1" hangingPunct="1"/>
            <a:endParaRPr lang="ru-RU" smtClean="0"/>
          </a:p>
        </p:txBody>
      </p:sp>
      <p:pic>
        <p:nvPicPr>
          <p:cNvPr id="12293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333375"/>
            <a:ext cx="8424863" cy="4824413"/>
          </a:xfrm>
          <a:noFill/>
        </p:spPr>
      </p:pic>
      <p:sp>
        <p:nvSpPr>
          <p:cNvPr id="12294" name="Содержимое 5"/>
          <p:cNvSpPr>
            <a:spLocks noGrp="1"/>
          </p:cNvSpPr>
          <p:nvPr>
            <p:ph sz="quarter" idx="4"/>
          </p:nvPr>
        </p:nvSpPr>
        <p:spPr>
          <a:xfrm>
            <a:off x="4664075" y="969963"/>
            <a:ext cx="4022725" cy="4114800"/>
          </a:xfrm>
        </p:spPr>
        <p:txBody>
          <a:bodyPr/>
          <a:lstStyle/>
          <a:p>
            <a:pPr marL="392113" indent="-273050" eaLnBrk="1" hangingPunct="1"/>
            <a:endParaRPr 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Героиня какой сказки воспользовалась правом свободного передвижения и выбора места жительства?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</p:spPr>
        <p:txBody>
          <a:bodyPr/>
          <a:lstStyle/>
          <a:p>
            <a:pPr marL="63500" eaLnBrk="1" hangingPunct="1"/>
            <a:endParaRPr lang="ru-RU" smtClean="0"/>
          </a:p>
        </p:txBody>
      </p:sp>
      <p:sp>
        <p:nvSpPr>
          <p:cNvPr id="13316" name="Текст 4"/>
          <p:cNvSpPr>
            <a:spLocks noGrp="1"/>
          </p:cNvSpPr>
          <p:nvPr>
            <p:ph type="body" sz="half" idx="3"/>
          </p:nvPr>
        </p:nvSpPr>
        <p:spPr>
          <a:xfrm>
            <a:off x="4664075" y="328613"/>
            <a:ext cx="4022725" cy="639762"/>
          </a:xfrm>
        </p:spPr>
        <p:txBody>
          <a:bodyPr/>
          <a:lstStyle/>
          <a:p>
            <a:pPr marL="63500" eaLnBrk="1" hangingPunct="1"/>
            <a:endParaRPr lang="ru-RU" smtClean="0"/>
          </a:p>
        </p:txBody>
      </p:sp>
      <p:sp>
        <p:nvSpPr>
          <p:cNvPr id="13317" name="Содержимое 8"/>
          <p:cNvSpPr>
            <a:spLocks noGrp="1"/>
          </p:cNvSpPr>
          <p:nvPr>
            <p:ph sz="quarter" idx="2"/>
          </p:nvPr>
        </p:nvSpPr>
        <p:spPr>
          <a:xfrm>
            <a:off x="457200" y="969963"/>
            <a:ext cx="4022725" cy="4114800"/>
          </a:xfrm>
        </p:spPr>
        <p:txBody>
          <a:bodyPr/>
          <a:lstStyle/>
          <a:p>
            <a:pPr marL="392113" indent="-273050" eaLnBrk="1" hangingPunct="1"/>
            <a:endParaRPr lang="ru-RU" smtClean="0"/>
          </a:p>
        </p:txBody>
      </p:sp>
      <p:pic>
        <p:nvPicPr>
          <p:cNvPr id="1331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0"/>
            <a:ext cx="8137525" cy="5229225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какой сказке «хлебобулочный герой» несколько раз подвергался посягательствам на свою жизнь? </a:t>
            </a:r>
            <a:endParaRPr lang="ru-RU" sz="2800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</p:spPr>
        <p:txBody>
          <a:bodyPr/>
          <a:lstStyle/>
          <a:p>
            <a:pPr marL="63500" eaLnBrk="1" hangingPunct="1"/>
            <a:endParaRPr lang="ru-RU" smtClean="0"/>
          </a:p>
        </p:txBody>
      </p:sp>
      <p:sp>
        <p:nvSpPr>
          <p:cNvPr id="14340" name="Текст 4"/>
          <p:cNvSpPr>
            <a:spLocks noGrp="1"/>
          </p:cNvSpPr>
          <p:nvPr>
            <p:ph type="body" sz="half" idx="3"/>
          </p:nvPr>
        </p:nvSpPr>
        <p:spPr>
          <a:xfrm>
            <a:off x="4664075" y="328613"/>
            <a:ext cx="4022725" cy="639762"/>
          </a:xfrm>
        </p:spPr>
        <p:txBody>
          <a:bodyPr/>
          <a:lstStyle/>
          <a:p>
            <a:pPr marL="63500" eaLnBrk="1" hangingPunct="1"/>
            <a:endParaRPr lang="ru-RU" smtClean="0"/>
          </a:p>
        </p:txBody>
      </p:sp>
      <p:pic>
        <p:nvPicPr>
          <p:cNvPr id="14341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476250"/>
            <a:ext cx="8353425" cy="4564063"/>
          </a:xfrm>
          <a:noFill/>
        </p:spPr>
      </p:pic>
      <p:sp>
        <p:nvSpPr>
          <p:cNvPr id="14342" name="Содержимое 5"/>
          <p:cNvSpPr>
            <a:spLocks noGrp="1"/>
          </p:cNvSpPr>
          <p:nvPr>
            <p:ph sz="quarter" idx="4"/>
          </p:nvPr>
        </p:nvSpPr>
        <p:spPr>
          <a:xfrm>
            <a:off x="4664075" y="969963"/>
            <a:ext cx="4022725" cy="4114800"/>
          </a:xfrm>
        </p:spPr>
        <p:txBody>
          <a:bodyPr/>
          <a:lstStyle/>
          <a:p>
            <a:pPr marL="392113" indent="-273050" eaLnBrk="1" hangingPunct="1"/>
            <a:endParaRPr 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836712"/>
            <a:ext cx="7704856" cy="3341985"/>
          </a:xfrm>
          <a:prstGeom prst="rect">
            <a:avLst/>
          </a:prstGeom>
          <a:noFill/>
        </p:spPr>
        <p:txBody>
          <a:bodyPr wrap="none">
            <a:prstTxWarp prst="textWave2">
              <a:avLst>
                <a:gd name="adj1" fmla="val 17581"/>
                <a:gd name="adj2" fmla="val 97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ВИКТОРИНА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>
          <a:xfrm>
            <a:off x="457200" y="188913"/>
            <a:ext cx="4040188" cy="2160587"/>
          </a:xfrm>
        </p:spPr>
        <p:txBody>
          <a:bodyPr/>
          <a:lstStyle/>
          <a:p>
            <a:pPr eaLnBrk="1" hangingPunct="1"/>
            <a:r>
              <a:rPr lang="ru-RU" smtClean="0"/>
              <a:t>. В какой стране был принят первый документ, регламентирующий права человека?</a:t>
            </a:r>
          </a:p>
          <a:p>
            <a:pPr eaLnBrk="1" hangingPunct="1"/>
            <a:endParaRPr lang="ru-RU" smtClean="0"/>
          </a:p>
        </p:txBody>
      </p:sp>
      <p:sp>
        <p:nvSpPr>
          <p:cNvPr id="10244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333375"/>
            <a:ext cx="4041775" cy="1582738"/>
          </a:xfrm>
        </p:spPr>
        <p:txBody>
          <a:bodyPr/>
          <a:lstStyle/>
          <a:p>
            <a:pPr eaLnBrk="1" hangingPunct="1"/>
            <a:r>
              <a:rPr lang="ru-RU" smtClean="0"/>
              <a:t>Тайное хищение имущества именуется:</a:t>
            </a:r>
          </a:p>
        </p:txBody>
      </p:sp>
      <p:sp>
        <p:nvSpPr>
          <p:cNvPr id="10245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2420938"/>
            <a:ext cx="4040188" cy="2965450"/>
          </a:xfrm>
          <a:ln>
            <a:prstDash val="solid"/>
          </a:ln>
        </p:spPr>
        <p:txBody>
          <a:bodyPr/>
          <a:lstStyle/>
          <a:p>
            <a:pPr eaLnBrk="1" hangingPunct="1"/>
            <a:r>
              <a:rPr lang="ru-RU" smtClean="0"/>
              <a:t>– Англия; </a:t>
            </a:r>
          </a:p>
          <a:p>
            <a:pPr eaLnBrk="1" hangingPunct="1"/>
            <a:r>
              <a:rPr lang="ru-RU" smtClean="0"/>
              <a:t>– Франция;</a:t>
            </a:r>
          </a:p>
          <a:p>
            <a:pPr eaLnBrk="1" hangingPunct="1"/>
            <a:r>
              <a:rPr lang="ru-RU" smtClean="0"/>
              <a:t>– Германия.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024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989138"/>
            <a:ext cx="4041775" cy="3397250"/>
          </a:xfrm>
          <a:ln>
            <a:prstDash val="solid"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– грабёж;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– кража;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– мошенничество.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644900"/>
            <a:ext cx="39608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716338"/>
            <a:ext cx="40322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4040188" cy="12954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Бессмысленное уничтожение ценностей называется:</a:t>
            </a:r>
          </a:p>
        </p:txBody>
      </p:sp>
      <p:sp>
        <p:nvSpPr>
          <p:cNvPr id="11268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404813"/>
            <a:ext cx="4041775" cy="1223962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Систематическое нанесение побоев, это:</a:t>
            </a:r>
          </a:p>
        </p:txBody>
      </p:sp>
      <p:sp>
        <p:nvSpPr>
          <p:cNvPr id="11269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1700213"/>
            <a:ext cx="4040188" cy="4425950"/>
          </a:xfrm>
          <a:ln>
            <a:prstDash val="solid"/>
          </a:ln>
        </p:spPr>
        <p:txBody>
          <a:bodyPr/>
          <a:lstStyle/>
          <a:p>
            <a:pPr eaLnBrk="1" hangingPunct="1"/>
            <a:r>
              <a:rPr lang="ru-RU" smtClean="0"/>
              <a:t>– разбой;</a:t>
            </a:r>
          </a:p>
          <a:p>
            <a:pPr eaLnBrk="1" hangingPunct="1"/>
            <a:r>
              <a:rPr lang="ru-RU" smtClean="0"/>
              <a:t>– вандализм;</a:t>
            </a:r>
          </a:p>
          <a:p>
            <a:pPr eaLnBrk="1" hangingPunct="1"/>
            <a:r>
              <a:rPr lang="ru-RU" smtClean="0"/>
              <a:t>– вымогательство.</a:t>
            </a:r>
          </a:p>
          <a:p>
            <a:pPr eaLnBrk="1" hangingPunct="1"/>
            <a:endParaRPr lang="ru-RU" smtClean="0"/>
          </a:p>
        </p:txBody>
      </p:sp>
      <p:pic>
        <p:nvPicPr>
          <p:cNvPr id="11270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213100"/>
            <a:ext cx="3311525" cy="3455988"/>
          </a:xfrm>
          <a:ln>
            <a:prstDash val="solid"/>
          </a:ln>
        </p:spPr>
      </p:pic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4787900" y="1870075"/>
            <a:ext cx="316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хулиганство;</a:t>
            </a:r>
          </a:p>
          <a:p>
            <a:pPr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истязание; </a:t>
            </a:r>
          </a:p>
          <a:p>
            <a:pPr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клевета.</a:t>
            </a:r>
          </a:p>
        </p:txBody>
      </p:sp>
      <p:pic>
        <p:nvPicPr>
          <p:cNvPr id="112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3"/>
            <a:ext cx="374491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4040188" cy="1368425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Каким законом на Руси была отменена кровная месть:</a:t>
            </a:r>
          </a:p>
        </p:txBody>
      </p:sp>
      <p:sp>
        <p:nvSpPr>
          <p:cNvPr id="12292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333375"/>
            <a:ext cx="4041775" cy="1841500"/>
          </a:xfrm>
        </p:spPr>
        <p:txBody>
          <a:bodyPr>
            <a:normAutofit/>
          </a:bodyPr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Как называется стремление к жестокости, наслаждение чужими страданиями, которое карается законом? </a:t>
            </a:r>
          </a:p>
          <a:p>
            <a:pPr eaLnBrk="1" hangingPunct="1"/>
            <a:endParaRPr lang="ru-RU" smtClean="0"/>
          </a:p>
        </p:txBody>
      </p:sp>
      <p:sp>
        <p:nvSpPr>
          <p:cNvPr id="12293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1628775"/>
            <a:ext cx="4040188" cy="4497388"/>
          </a:xfrm>
          <a:ln>
            <a:prstDash val="solid"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– Правда Ярославича;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– Правда Ярославичей; 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– Иван III.</a:t>
            </a:r>
          </a:p>
          <a:p>
            <a:pPr eaLnBrk="1" hangingPunct="1"/>
            <a:endParaRPr lang="ru-RU" smtClean="0"/>
          </a:p>
        </p:txBody>
      </p:sp>
      <p:pic>
        <p:nvPicPr>
          <p:cNvPr id="12294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3068638"/>
            <a:ext cx="3600450" cy="3317875"/>
          </a:xfrm>
          <a:ln>
            <a:prstDash val="solid"/>
          </a:ln>
        </p:spPr>
      </p:pic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5003800" y="2819400"/>
            <a:ext cx="3384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мазохизм;</a:t>
            </a:r>
          </a:p>
          <a:p>
            <a:pPr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садизм; </a:t>
            </a:r>
          </a:p>
          <a:p>
            <a:pPr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нарциссизм.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>
          <a:xfrm>
            <a:off x="457200" y="188913"/>
            <a:ext cx="4040188" cy="1439862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 какого возраста наступает yгoловная ответственность?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427538" y="188913"/>
            <a:ext cx="4259262" cy="172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Являются ли постоянные споры с учителем проявлением свободы выражения мнения учащегося?</a:t>
            </a:r>
          </a:p>
        </p:txBody>
      </p:sp>
      <p:sp>
        <p:nvSpPr>
          <p:cNvPr id="13317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1557338"/>
            <a:ext cx="4040188" cy="4568825"/>
          </a:xfrm>
          <a:ln>
            <a:prstDash val="solid"/>
          </a:ln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– с 14 лет;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– с 18 лет;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– с 21 года.</a:t>
            </a:r>
          </a:p>
          <a:p>
            <a:pPr eaLnBrk="1" hangingPunct="1"/>
            <a:endParaRPr lang="ru-RU" smtClean="0"/>
          </a:p>
        </p:txBody>
      </p:sp>
      <p:sp>
        <p:nvSpPr>
          <p:cNvPr id="13318" name="Содержимое 5"/>
          <p:cNvSpPr>
            <a:spLocks noGrp="1"/>
          </p:cNvSpPr>
          <p:nvPr>
            <p:ph sz="quarter" idx="4"/>
          </p:nvPr>
        </p:nvSpPr>
        <p:spPr>
          <a:xfrm>
            <a:off x="4427538" y="2174875"/>
            <a:ext cx="4321175" cy="3951288"/>
          </a:xfrm>
          <a:ln>
            <a:prstDash val="solid"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– да;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– нет;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– всё зависит от того, о чём спор.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066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Как вы думаете, каким законом можно наказать учащихся, которые ходят в школе без сменной обуви?</a:t>
            </a:r>
            <a:br>
              <a:rPr lang="ru-RU" sz="53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92696"/>
            <a:ext cx="8964488" cy="5040560"/>
          </a:xfrm>
          <a:prstGeom prst="rect">
            <a:avLst/>
          </a:prstGeom>
          <a:noFill/>
        </p:spPr>
        <p:txBody>
          <a:bodyPr>
            <a:prstTxWarp prst="textWave2">
              <a:avLst>
                <a:gd name="adj1" fmla="val 12500"/>
                <a:gd name="adj2" fmla="val -33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РАЗМИНКА</a:t>
            </a:r>
            <a:endParaRPr lang="ru-RU" sz="54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2771775" cy="6669088"/>
          </a:xfrm>
        </p:spPr>
        <p:txBody>
          <a:bodyPr>
            <a:normAutofit lnSpcReduction="10000"/>
          </a:bodyPr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Я - богиня правосудия Фемида. Но вандалы надсмеялись надо мной. Помогите вернуть мне прежний гордый вид. Верните мне все мои вещи. И объясните, почему вы выбрали именно эти предметы?</a:t>
            </a:r>
          </a:p>
        </p:txBody>
      </p:sp>
      <p:pic>
        <p:nvPicPr>
          <p:cNvPr id="205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10400" y="0"/>
            <a:ext cx="2133600" cy="2232025"/>
          </a:xfrm>
          <a:noFill/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205038"/>
            <a:ext cx="12954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2349500"/>
            <a:ext cx="20510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0"/>
            <a:ext cx="16573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0"/>
            <a:ext cx="136842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663" y="2205038"/>
            <a:ext cx="15636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388" y="4581525"/>
            <a:ext cx="197961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9700" y="4508500"/>
            <a:ext cx="194468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3" y="0"/>
            <a:ext cx="10287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213" y="1916113"/>
            <a:ext cx="15128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2138" y="4508500"/>
            <a:ext cx="216058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0"/>
            <a:ext cx="4356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4103688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3212976"/>
            <a:ext cx="7342584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                   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               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      </a:t>
            </a:r>
            <a:r>
              <a:rPr lang="ru-RU" sz="67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Конституционное </a:t>
            </a:r>
            <a:br>
              <a:rPr lang="ru-RU" sz="67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67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              право.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24431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88640"/>
            <a:ext cx="7776864" cy="2291482"/>
          </a:xfrm>
          <a:prstGeom prst="rect">
            <a:avLst/>
          </a:prstGeom>
          <a:noFill/>
        </p:spPr>
        <p:txBody>
          <a:bodyPr>
            <a:prstTxWarp prst="textWave2">
              <a:avLst>
                <a:gd name="adj1" fmla="val 18587"/>
                <a:gd name="adj2" fmla="val 66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Брей - ринг: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971550" y="0"/>
            <a:ext cx="8172450" cy="6248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Что означает слово « Конституция» в переводе с латинского - (установление)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Когда в нашей стране была принята первая Конституция-(1918г)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Кто или что является носителем и единственным источником власти в России - (народ)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Каким государством по форме правления,  в соответствии с Конституцией РФ,   является Россия. ( Демократической республикой)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Органом государственной власти, осуществляющим исполнительную власть является - (правительство)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Орган государственной власти, осуществляющим законодательную власть является - (Федеральное Собрание).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соответствии с Конвенцией о правах ребенка,  несовершеннолетним считается человек, не достигший возраста (18 лет)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435100" y="188913"/>
            <a:ext cx="7499350" cy="60594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Какое образование в РФ в соответствии с Конституцией является обязательным (основное общее).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Способность лица своими действиями осуществлять  права и обязанности называется - (дееспособностью)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Правоспособностью человек обладает  с момента (рождения)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Правонарушение может быть  выражено только действием  или - (бездействием)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Конституция — это (основной закон страны)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Совокупность представлений о добре и зле, справедливости - (мораль)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КАЛЕНДАРЬ  ПРАВОВЫХ   ДАТ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 июня – Международный день защиты детей</a:t>
            </a:r>
          </a:p>
          <a:p>
            <a:r>
              <a:rPr lang="ru-RU" dirty="0" smtClean="0"/>
              <a:t>4 июня - Международный день детей – жертв агрессии</a:t>
            </a:r>
          </a:p>
          <a:p>
            <a:r>
              <a:rPr lang="ru-RU" dirty="0" smtClean="0"/>
              <a:t>20 ноября – Всемирный день прав ребёнка</a:t>
            </a:r>
          </a:p>
          <a:p>
            <a:r>
              <a:rPr lang="ru-RU" dirty="0" smtClean="0"/>
              <a:t>10 декабря – День прав человека</a:t>
            </a:r>
          </a:p>
          <a:p>
            <a:r>
              <a:rPr lang="ru-RU" dirty="0" smtClean="0"/>
              <a:t>12 декабря – День Конституции Российской Федерации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60648"/>
            <a:ext cx="7848872" cy="5865515"/>
          </a:xfrm>
        </p:spPr>
        <p:txBody>
          <a:bodyPr/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Наша  игра завершается, </a:t>
            </a:r>
            <a:endParaRPr lang="ru-RU" sz="4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но </a:t>
            </a:r>
            <a:r>
              <a:rPr lang="ru-RU" sz="4400" b="1" i="1" dirty="0" smtClean="0">
                <a:solidFill>
                  <a:srgbClr val="FF0000"/>
                </a:solidFill>
              </a:rPr>
              <a:t>мы ещё не раз вернёмся к законам РФ, ведь вы – будущее России и должны знать, что государство вас защищает.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404813"/>
            <a:ext cx="3380184" cy="57213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10" dirty="0" smtClean="0">
                <a:latin typeface="Times New Roman" pitchFamily="18" charset="0"/>
              </a:rPr>
              <a:t>Из скольких разделов состоит Конституция </a:t>
            </a:r>
            <a:r>
              <a:rPr lang="ru-RU" dirty="0" smtClean="0"/>
              <a:t>РФ? </a:t>
            </a:r>
            <a:endParaRPr lang="ru-RU" dirty="0"/>
          </a:p>
        </p:txBody>
      </p:sp>
      <p:sp>
        <p:nvSpPr>
          <p:cNvPr id="307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3375"/>
            <a:ext cx="4038600" cy="5792788"/>
          </a:xfrm>
        </p:spPr>
        <p:txBody>
          <a:bodyPr/>
          <a:lstStyle/>
          <a:p>
            <a:r>
              <a:rPr lang="ru-RU" smtClean="0"/>
              <a:t>Назовите основной закон государства</a:t>
            </a:r>
          </a:p>
          <a:p>
            <a:endParaRPr lang="ru-RU" smtClean="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28775"/>
            <a:ext cx="41052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Прямоугольник 5"/>
          <p:cNvSpPr>
            <a:spLocks noChangeArrowheads="1"/>
          </p:cNvSpPr>
          <p:nvPr/>
        </p:nvSpPr>
        <p:spPr bwMode="auto">
          <a:xfrm>
            <a:off x="1187624" y="2205038"/>
            <a:ext cx="2952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2 разделов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Что такое право, чем оно отличается от морали?  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827584" y="1484784"/>
            <a:ext cx="4320679" cy="5184304"/>
          </a:xfrm>
        </p:spPr>
        <p:txBody>
          <a:bodyPr>
            <a:normAutofit lnSpcReduction="10000"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Право – совокупность установленных государством правил, регулирующих общественные отношения между людьми. Мораль – система принципов и правил, норм поведения, выражающих принятые в обществе взгляды на добро и зло, честь и совесть, долг и справедливость. Тесная связь с государством – основное отличие права от морали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412875"/>
            <a:ext cx="3816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такое преступление? 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1412776"/>
            <a:ext cx="2735659" cy="4713387"/>
          </a:xfrm>
        </p:spPr>
        <p:txBody>
          <a:bodyPr/>
          <a:lstStyle/>
          <a:p>
            <a:r>
              <a:rPr lang="ru-RU" i="1" dirty="0" smtClean="0"/>
              <a:t>Общественно опасное, противоправное и наказуемое деяние</a:t>
            </a:r>
            <a:endParaRPr lang="ru-RU" dirty="0" smtClean="0"/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0788" y="1268413"/>
            <a:ext cx="2592387" cy="3960812"/>
          </a:xfrm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213100"/>
            <a:ext cx="26654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3035300" cy="8636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Что такое алиби? </a:t>
            </a:r>
          </a:p>
        </p:txBody>
      </p:sp>
      <p:sp>
        <p:nvSpPr>
          <p:cNvPr id="6149" name="Текст 4"/>
          <p:cNvSpPr>
            <a:spLocks noGrp="1"/>
          </p:cNvSpPr>
          <p:nvPr>
            <p:ph type="body" sz="half" idx="3"/>
          </p:nvPr>
        </p:nvSpPr>
        <p:spPr>
          <a:xfrm>
            <a:off x="4500563" y="260350"/>
            <a:ext cx="4186237" cy="1368425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 какого возраста граждане привлекаются к уголовной ответственности?  </a:t>
            </a:r>
          </a:p>
        </p:txBody>
      </p:sp>
      <p:sp>
        <p:nvSpPr>
          <p:cNvPr id="6148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1412875"/>
            <a:ext cx="3827463" cy="4713288"/>
          </a:xfrm>
        </p:spPr>
        <p:txBody>
          <a:bodyPr/>
          <a:lstStyle/>
          <a:p>
            <a:r>
              <a:rPr lang="ru-RU" i="1" smtClean="0"/>
              <a:t>В УК – обстоятельство, оправдывающее обвиняемого, если в момент преступления он находился в другом месте</a:t>
            </a:r>
            <a:endParaRPr lang="ru-RU" smtClean="0"/>
          </a:p>
        </p:txBody>
      </p:sp>
      <p:sp>
        <p:nvSpPr>
          <p:cNvPr id="6150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700213"/>
            <a:ext cx="4041775" cy="4176712"/>
          </a:xfrm>
        </p:spPr>
        <p:txBody>
          <a:bodyPr/>
          <a:lstStyle/>
          <a:p>
            <a:r>
              <a:rPr lang="ru-RU" i="1" smtClean="0"/>
              <a:t>Уголовной ответственности подлежат все граждане, которым до совершения преступления исполнилось 16 лет. По ряду преступлений УК предусматривает уголовную ответственность с 14 лет</a:t>
            </a:r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27088" y="765175"/>
            <a:ext cx="7772400" cy="251980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           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5"/>
            <a:ext cx="8424936" cy="2088232"/>
          </a:xfrm>
          <a:prstGeom prst="rect">
            <a:avLst/>
          </a:prstGeom>
          <a:noFill/>
        </p:spPr>
        <p:txBody>
          <a:bodyPr wrap="none">
            <a:prstTxWarp prst="textWave1">
              <a:avLst>
                <a:gd name="adj1" fmla="val 12500"/>
                <a:gd name="adj2" fmla="val -189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ЛИТЕРАТУРНЫЙ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3429000"/>
            <a:ext cx="604867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chemeClr val="accent6">
                    <a:lumMod val="50000"/>
                  </a:schemeClr>
                </a:solidFill>
              </a:rPr>
              <a:t>«СКАЗКА ЛОЖЬ, ДА В НЕЙ НАМЁК»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литературные герои могли бы пожаловаться, что нарушено их право на неприкосновенность жилища? 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eaLnBrk="1" hangingPunct="1"/>
            <a:r>
              <a:rPr lang="ru-RU" i="1" smtClean="0"/>
              <a:t>зайка из русской народной сказки «Лубяная избушка»</a:t>
            </a:r>
            <a:endParaRPr lang="ru-RU" smtClean="0"/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3141663"/>
            <a:ext cx="4105275" cy="3455987"/>
          </a:xfrm>
          <a:noFill/>
        </p:spPr>
      </p:pic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6084888" y="6021388"/>
            <a:ext cx="2590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три поросенка, </a:t>
            </a:r>
            <a:endParaRPr lang="ru-RU"/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628775"/>
            <a:ext cx="36353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какой сказке героиня  воспользовалась правом искать  и находить в других странах убежище и защиту от преследований? 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>
          <a:xfrm>
            <a:off x="179388" y="328613"/>
            <a:ext cx="1871662" cy="639762"/>
          </a:xfrm>
        </p:spPr>
        <p:txBody>
          <a:bodyPr>
            <a:normAutofit/>
          </a:bodyPr>
          <a:lstStyle/>
          <a:p>
            <a:pPr marL="63500" eaLnBrk="1" hangingPunct="1"/>
            <a:r>
              <a:rPr lang="ru-RU" i="1" smtClean="0"/>
              <a:t>Дюймовочка</a:t>
            </a:r>
            <a:endParaRPr lang="ru-RU" smtClean="0"/>
          </a:p>
        </p:txBody>
      </p:sp>
      <p:sp>
        <p:nvSpPr>
          <p:cNvPr id="10244" name="Текст 4"/>
          <p:cNvSpPr>
            <a:spLocks noGrp="1"/>
          </p:cNvSpPr>
          <p:nvPr>
            <p:ph type="body" sz="half" idx="3"/>
          </p:nvPr>
        </p:nvSpPr>
        <p:spPr>
          <a:xfrm>
            <a:off x="4664075" y="328613"/>
            <a:ext cx="4022725" cy="639762"/>
          </a:xfrm>
        </p:spPr>
        <p:txBody>
          <a:bodyPr/>
          <a:lstStyle/>
          <a:p>
            <a:pPr marL="63500" eaLnBrk="1" hangingPunct="1"/>
            <a:endParaRPr lang="ru-RU" smtClean="0"/>
          </a:p>
        </p:txBody>
      </p:sp>
      <p:sp>
        <p:nvSpPr>
          <p:cNvPr id="10245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969963"/>
            <a:ext cx="4022725" cy="4114800"/>
          </a:xfrm>
        </p:spPr>
        <p:txBody>
          <a:bodyPr/>
          <a:lstStyle/>
          <a:p>
            <a:pPr marL="392113" indent="-273050" eaLnBrk="1" hangingPunct="1"/>
            <a:endParaRPr lang="ru-RU" smtClean="0"/>
          </a:p>
        </p:txBody>
      </p:sp>
      <p:pic>
        <p:nvPicPr>
          <p:cNvPr id="102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0"/>
            <a:ext cx="7308850" cy="4967288"/>
          </a:xfr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</TotalTime>
  <Words>701</Words>
  <Application>Microsoft Office PowerPoint</Application>
  <PresentationFormat>Экран (4:3)</PresentationFormat>
  <Paragraphs>85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ПРОФИЛАКТИКА ПРАВОНАРУШЕНИЙ СРЕДИ  НЕСОВЕРШЕННОЛЕТНИХ </vt:lpstr>
      <vt:lpstr>Слайд 2</vt:lpstr>
      <vt:lpstr>Слайд 3</vt:lpstr>
      <vt:lpstr>Что такое право, чем оно отличается от морали?  </vt:lpstr>
      <vt:lpstr>Что такое преступление? </vt:lpstr>
      <vt:lpstr>Слайд 6</vt:lpstr>
      <vt:lpstr>            </vt:lpstr>
      <vt:lpstr>Какие литературные герои могли бы пожаловаться, что нарушено их право на неприкосновенность жилища? </vt:lpstr>
      <vt:lpstr>В какой сказке героиня  воспользовалась правом искать  и находить в других странах убежище и защиту от преследований? </vt:lpstr>
      <vt:lpstr>В какой сказке подтверждается право работающего на справедливое вознаграждение? </vt:lpstr>
      <vt:lpstr>какой известной сказочной героини нарушено право на отдых и досуг, разумное ограничение рабочего дня?</vt:lpstr>
      <vt:lpstr>Героиня какой сказки воспользовалась правом свободного передвижения и выбора места жительства?</vt:lpstr>
      <vt:lpstr>В какой сказке «хлебобулочный герой» несколько раз подвергался посягательствам на свою жизнь? </vt:lpstr>
      <vt:lpstr>Слайд 14</vt:lpstr>
      <vt:lpstr>Слайд 15</vt:lpstr>
      <vt:lpstr>Слайд 16</vt:lpstr>
      <vt:lpstr>Слайд 17</vt:lpstr>
      <vt:lpstr>Слайд 18</vt:lpstr>
      <vt:lpstr>Как вы думаете, каким законом можно наказать учащихся, которые ходят в школе без сменной обуви?   </vt:lpstr>
      <vt:lpstr>Слайд 20</vt:lpstr>
      <vt:lpstr>Слайд 21</vt:lpstr>
      <vt:lpstr>                                               Конституционное                 право. </vt:lpstr>
      <vt:lpstr>Слайд 23</vt:lpstr>
      <vt:lpstr>Слайд 24</vt:lpstr>
      <vt:lpstr>КАЛЕНДАРЬ  ПРАВОВЫХ   ДАТ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ПРАВОНАРУШЕНИЙ СРЕДИ  НЕСОВЕРШЕННОЛЕТНИХ </dc:title>
  <dc:creator>user</dc:creator>
  <cp:lastModifiedBy>user</cp:lastModifiedBy>
  <cp:revision>2</cp:revision>
  <dcterms:created xsi:type="dcterms:W3CDTF">2014-11-24T12:18:50Z</dcterms:created>
  <dcterms:modified xsi:type="dcterms:W3CDTF">2014-11-24T12:33:07Z</dcterms:modified>
</cp:coreProperties>
</file>